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92" r:id="rId3"/>
    <p:sldId id="297" r:id="rId4"/>
    <p:sldId id="258" r:id="rId5"/>
    <p:sldId id="295" r:id="rId6"/>
    <p:sldId id="298" r:id="rId7"/>
    <p:sldId id="259" r:id="rId8"/>
    <p:sldId id="260" r:id="rId9"/>
    <p:sldId id="300" r:id="rId10"/>
    <p:sldId id="270" r:id="rId11"/>
    <p:sldId id="269" r:id="rId12"/>
    <p:sldId id="264" r:id="rId13"/>
    <p:sldId id="272" r:id="rId14"/>
    <p:sldId id="265" r:id="rId15"/>
    <p:sldId id="274" r:id="rId16"/>
    <p:sldId id="261" r:id="rId17"/>
    <p:sldId id="267" r:id="rId18"/>
    <p:sldId id="273" r:id="rId19"/>
    <p:sldId id="266" r:id="rId20"/>
    <p:sldId id="281" r:id="rId21"/>
    <p:sldId id="275" r:id="rId22"/>
    <p:sldId id="276" r:id="rId23"/>
    <p:sldId id="277" r:id="rId24"/>
    <p:sldId id="301" r:id="rId25"/>
    <p:sldId id="279" r:id="rId26"/>
    <p:sldId id="280" r:id="rId27"/>
    <p:sldId id="278" r:id="rId28"/>
    <p:sldId id="282" r:id="rId29"/>
    <p:sldId id="283" r:id="rId30"/>
    <p:sldId id="284" r:id="rId31"/>
    <p:sldId id="299" r:id="rId32"/>
    <p:sldId id="286" r:id="rId33"/>
    <p:sldId id="288" r:id="rId34"/>
    <p:sldId id="285" r:id="rId35"/>
    <p:sldId id="287" r:id="rId36"/>
    <p:sldId id="289" r:id="rId37"/>
    <p:sldId id="290" r:id="rId38"/>
    <p:sldId id="291" r:id="rId39"/>
    <p:sldId id="26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2701" autoAdjust="0"/>
  </p:normalViewPr>
  <p:slideViewPr>
    <p:cSldViewPr snapToGrid="0" snapToObjects="1">
      <p:cViewPr varScale="1">
        <p:scale>
          <a:sx n="90" d="100"/>
          <a:sy n="90" d="100"/>
        </p:scale>
        <p:origin x="-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69139-9F4E-A449-8F2D-A9969811C782}" type="datetimeFigureOut">
              <a:rPr lang="en-US" smtClean="0"/>
              <a:t>8/25/15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0BC5C-354C-0748-950A-00735B17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of you brings something special. Experience with BS:1 in Racket. Experience with</a:t>
            </a:r>
            <a:r>
              <a:rPr lang="en-US" baseline="0" dirty="0" smtClean="0"/>
              <a:t> BS:2 in Racket. Experience with Python, C++, Java. No bias at all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/Bootstrap.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BS teachers - most of you are math teachers, who've mastered the BS pedagogy. You're here to learn content.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CS teachers - you know the content. you're here to learn pedagogy.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you've seen BS:1, you know just how high a bar we set for ourselves in terms of polish. This isn't quite there yet - we think the foundations are sound.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teach</a:t>
            </a:r>
            <a:r>
              <a:rPr lang="en-US" baseline="0" dirty="0" smtClean="0"/>
              <a:t> all the high-level concepts in Racket. It is, after all, a full-blown programming language!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still run into the issue of transfer. Even if kid learn about objects, classes, recursion,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in Racket...they have to cross the syntax barrier eventually.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EVERYONE is in this boat. Going from Scratch-&gt;Python, </a:t>
            </a:r>
            <a:r>
              <a:rPr lang="en-US" baseline="0" dirty="0" err="1" smtClean="0"/>
              <a:t>Blockly</a:t>
            </a:r>
            <a:r>
              <a:rPr lang="en-US" baseline="0" dirty="0" smtClean="0"/>
              <a:t>-&gt;Python, etc. </a:t>
            </a:r>
            <a:r>
              <a:rPr lang="en-US" baseline="0" dirty="0" err="1" smtClean="0"/>
              <a:t>Everyoe</a:t>
            </a:r>
            <a:r>
              <a:rPr lang="en-US" baseline="0" dirty="0" smtClean="0"/>
              <a:t> is freaking out!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is the 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tpopular</a:t>
            </a:r>
            <a:r>
              <a:rPr lang="en-US" baseline="0" dirty="0" smtClean="0"/>
              <a:t> language in the world!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out to get</a:t>
            </a:r>
            <a:r>
              <a:rPr lang="en-US" baseline="0" dirty="0" smtClean="0"/>
              <a:t> the foundations right. Everything else is just elbow grease.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1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out to get</a:t>
            </a:r>
            <a:r>
              <a:rPr lang="en-US" baseline="0" dirty="0" smtClean="0"/>
              <a:t> the foundations right. Everything else is just elbow grease.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tabs: CPO </a:t>
            </a:r>
            <a:r>
              <a:rPr lang="en-US" dirty="0" err="1" smtClean="0"/>
              <a:t>bootstrapworld</a:t>
            </a:r>
            <a:r>
              <a:rPr lang="en-US" dirty="0" smtClean="0"/>
              <a:t> BS2,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SYNTAX!!!</a:t>
            </a:r>
          </a:p>
          <a:p>
            <a:r>
              <a:rPr lang="en-US" dirty="0" smtClean="0"/>
              <a:t>Data block, listing the name of the field and the type of the field,</a:t>
            </a:r>
            <a:r>
              <a:rPr lang="en-US" baseline="0" dirty="0" smtClean="0"/>
              <a:t> separated by two colons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ootstrap-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/>
          <a:stretch>
            <a:fillRect/>
          </a:stretch>
        </p:blipFill>
        <p:spPr bwMode="auto">
          <a:xfrm>
            <a:off x="-149225" y="0"/>
            <a:ext cx="92932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6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6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"/>
          <p:cNvSpPr>
            <a:spLocks noChangeArrowheads="1"/>
          </p:cNvSpPr>
          <p:nvPr userDrawn="1"/>
        </p:nvSpPr>
        <p:spPr bwMode="auto">
          <a:xfrm>
            <a:off x="0" y="3886200"/>
            <a:ext cx="9144000" cy="2971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698" rIns="91418" bIns="45698" anchor="ctr"/>
          <a:lstStyle/>
          <a:p>
            <a:endParaRPr lang="en-US"/>
          </a:p>
        </p:txBody>
      </p:sp>
      <p:cxnSp>
        <p:nvCxnSpPr>
          <p:cNvPr id="5" name="Shape 23"/>
          <p:cNvCxnSpPr>
            <a:cxnSpLocks noChangeShapeType="1"/>
          </p:cNvCxnSpPr>
          <p:nvPr userDrawn="1"/>
        </p:nvCxnSpPr>
        <p:spPr bwMode="auto">
          <a:xfrm>
            <a:off x="0" y="3886200"/>
            <a:ext cx="9144000" cy="0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1" y="2157751"/>
            <a:ext cx="7772399" cy="1650599"/>
          </a:xfrm>
          <a:prstGeom prst="rect">
            <a:avLst/>
          </a:prstGeom>
          <a:noFill/>
          <a:ln>
            <a:noFill/>
          </a:ln>
        </p:spPr>
        <p:txBody>
          <a:bodyPr lIns="91418" tIns="91418" rIns="91418" bIns="91418" anchor="b" anchorCtr="0"/>
          <a:lstStyle>
            <a:lvl1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85801" y="3953037"/>
            <a:ext cx="7772399" cy="1259400"/>
          </a:xfrm>
          <a:prstGeom prst="rect">
            <a:avLst/>
          </a:prstGeom>
          <a:noFill/>
          <a:ln>
            <a:noFill/>
          </a:ln>
        </p:spPr>
        <p:txBody>
          <a:bodyPr lIns="91418" tIns="91418" rIns="91418" bIns="91418"/>
          <a:lstStyle>
            <a:lvl1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9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K1964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941391"/>
          </a:xfrm>
          <a:prstGeom prst="rect">
            <a:avLst/>
          </a:prstGeom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6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  <a:latin typeface="Helvetica"/>
                <a:cs typeface="Helvetica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4"/>
          <p:cNvSpPr>
            <a:spLocks noGrp="1"/>
          </p:cNvSpPr>
          <p:nvPr>
            <p:ph type="dt" sz="half" idx="10"/>
          </p:nvPr>
        </p:nvSpPr>
        <p:spPr>
          <a:xfrm>
            <a:off x="3048000" y="6477000"/>
            <a:ext cx="2514600" cy="288925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fld id="{955EA87C-04DB-DE4F-9899-1E72F7189EAE}" type="datetimeFigureOut">
              <a:rPr lang="en-US" smtClean="0"/>
              <a:t>8/25/15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2895600" cy="288925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80246D79-457B-6741-B139-1A59FA50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87"/>
          <a:stretch>
            <a:fillRect/>
          </a:stretch>
        </p:blipFill>
        <p:spPr bwMode="auto">
          <a:xfrm>
            <a:off x="0" y="-17463"/>
            <a:ext cx="91440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8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K1965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97217"/>
          </a:xfrm>
          <a:prstGeom prst="rect">
            <a:avLst/>
          </a:prstGeom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505200" y="6477000"/>
            <a:ext cx="25146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D38E27"/>
                </a:solidFill>
              </a:defRPr>
            </a:lvl1pPr>
          </a:lstStyle>
          <a:p>
            <a:fld id="{955EA87C-04DB-DE4F-9899-1E72F7189EAE}" type="datetimeFigureOut">
              <a:rPr lang="en-US" smtClean="0"/>
              <a:t>8/25/15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52400" y="6477000"/>
            <a:ext cx="33528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D38E27"/>
                </a:solidFill>
              </a:defRPr>
            </a:lvl1pPr>
          </a:lstStyle>
          <a:p>
            <a:fld id="{80246D79-457B-6741-B139-1A59FA50F9FC}" type="slidenum">
              <a:rPr lang="en-US" smtClean="0"/>
              <a:t>‹#›</a:t>
            </a:fld>
            <a:endParaRPr lang="en-US"/>
          </a:p>
        </p:txBody>
      </p:sp>
      <p:sp>
        <p:nvSpPr>
          <p:cNvPr id="1040" name="Text Box 8"/>
          <p:cNvSpPr txBox="1">
            <a:spLocks noChangeArrowheads="1"/>
          </p:cNvSpPr>
          <p:nvPr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ootstrap Logo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447800" cy="14478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effectLst>
            <a:reflection blurRad="12700" stA="21000" endA="300" endPos="55000" dir="5400000" sy="-90000" algn="bl" rotWithShape="0"/>
          </a:effectLst>
          <a:latin typeface="Helvetica"/>
          <a:ea typeface="ＭＳ Ｐゴシック" charset="-128"/>
          <a:cs typeface="Helvetica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8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4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0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§"/>
        <a:defRPr sz="16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777" y="2157751"/>
            <a:ext cx="7893424" cy="1650599"/>
          </a:xfrm>
        </p:spPr>
        <p:txBody>
          <a:bodyPr/>
          <a:lstStyle/>
          <a:p>
            <a:r>
              <a:rPr lang="en-US" dirty="0" smtClean="0"/>
              <a:t>Bootstrap:2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on a foundation</a:t>
            </a:r>
            <a:endParaRPr lang="en-US" dirty="0"/>
          </a:p>
        </p:txBody>
      </p:sp>
      <p:sp>
        <p:nvSpPr>
          <p:cNvPr id="4" name="Explosion 2 3"/>
          <p:cNvSpPr/>
          <p:nvPr/>
        </p:nvSpPr>
        <p:spPr>
          <a:xfrm rot="20215249">
            <a:off x="894257" y="1667811"/>
            <a:ext cx="7427284" cy="3197452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entury Gothic" charset="0"/>
                <a:ea typeface="Century Gothic" charset="0"/>
                <a:cs typeface="Century Gothic" charset="0"/>
              </a:rPr>
              <a:t>#Bootstrap2</a:t>
            </a:r>
            <a:endParaRPr lang="en-US" sz="4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46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589940"/>
            <a:ext cx="8610600" cy="501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&lt;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name&gt;	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   &lt;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domain&gt;   	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&lt;range&gt;</a:t>
            </a:r>
            <a:endParaRPr lang="en-US" sz="2800" i="1" u="sng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+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Number</a:t>
            </a: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#    -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</a:p>
          <a:p>
            <a:pPr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*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/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# </a:t>
            </a:r>
            <a:r>
              <a:rPr lang="en-US" sz="28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num-sqrt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# </a:t>
            </a:r>
            <a:r>
              <a:rPr lang="en-US" sz="2800" dirty="0" err="1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num-sqr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     :   Number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        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246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75EE4E-1D1E-D543-88E6-09053D597D9B}" type="slidenum">
              <a:rPr lang="en-US" sz="1200">
                <a:solidFill>
                  <a:srgbClr val="D38E27"/>
                </a:solidFill>
                <a:cs typeface="Helvetica" charset="0"/>
              </a:rPr>
              <a:pPr/>
              <a:t>10</a:t>
            </a:fld>
            <a:endParaRPr lang="en-US" sz="1200">
              <a:solidFill>
                <a:srgbClr val="D38E27"/>
              </a:solidFill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2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circle(75, “solid”, “red”)</a:t>
            </a:r>
            <a:endParaRPr lang="en-US" dirty="0">
              <a:latin typeface="Trebuchet MS"/>
              <a:cs typeface="Trebuchet MS"/>
              <a:sym typeface="Wingdings" charset="0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r</a:t>
            </a:r>
            <a:r>
              <a:rPr lang="en-US" dirty="0" smtClean="0">
                <a:latin typeface="Trebuchet MS"/>
                <a:cs typeface="Trebuchet MS"/>
              </a:rPr>
              <a:t>ectangle(20, 30, “outline”, “pink”)</a:t>
            </a:r>
            <a:endParaRPr lang="en-US" dirty="0">
              <a:latin typeface="Trebuchet MS"/>
              <a:cs typeface="Trebuchet MS"/>
              <a:sym typeface="Wingdings" charset="0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e</a:t>
            </a:r>
            <a:r>
              <a:rPr lang="en-US" dirty="0" smtClean="0">
                <a:latin typeface="Trebuchet MS"/>
                <a:cs typeface="Trebuchet MS"/>
              </a:rPr>
              <a:t>llipse(85, 100, “solid”, “green”)</a:t>
            </a:r>
            <a:endParaRPr lang="en-US" dirty="0">
              <a:latin typeface="Trebuchet MS"/>
              <a:cs typeface="Trebuchet MS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ext(“Hello world!”, 50, “blue”)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0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Recipe</a:t>
            </a:r>
            <a:endParaRPr lang="en-US" dirty="0"/>
          </a:p>
        </p:txBody>
      </p:sp>
      <p:pic>
        <p:nvPicPr>
          <p:cNvPr id="5" name="Content Placeholder 4" descr="Screenshot 2015-08-17 21.16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67"/>
          <a:stretch>
            <a:fillRect/>
          </a:stretch>
        </p:blipFill>
        <p:spPr>
          <a:xfrm>
            <a:off x="0" y="1605488"/>
            <a:ext cx="9144000" cy="5130116"/>
          </a:xfrm>
        </p:spPr>
      </p:pic>
      <p:sp>
        <p:nvSpPr>
          <p:cNvPr id="7" name="TextBox 6"/>
          <p:cNvSpPr txBox="1"/>
          <p:nvPr/>
        </p:nvSpPr>
        <p:spPr>
          <a:xfrm>
            <a:off x="502357" y="1545723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5690" y="4701110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690" y="3556439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089" y="1545723"/>
            <a:ext cx="182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8268" y="1545723"/>
            <a:ext cx="21702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90" y="2988240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8" y="2998049"/>
            <a:ext cx="671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9136" y="3592278"/>
            <a:ext cx="739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13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46868" y="2988240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65888" y="3035724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6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3980" y="3620500"/>
            <a:ext cx="13772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13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3980" y="3035724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2991556" y="2344280"/>
            <a:ext cx="1405467" cy="691444"/>
          </a:xfrm>
          <a:prstGeom prst="wedgeEllipseCallout">
            <a:avLst>
              <a:gd name="adj1" fmla="val -51957"/>
              <a:gd name="adj2" fmla="val 74745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2991556" y="2344280"/>
            <a:ext cx="1405467" cy="691444"/>
          </a:xfrm>
          <a:prstGeom prst="wedgeEllipseCallout">
            <a:avLst>
              <a:gd name="adj1" fmla="val 81577"/>
              <a:gd name="adj2" fmla="val 48214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8556" y="4730018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1777" y="5455083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714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Recipe</a:t>
            </a:r>
            <a:endParaRPr lang="en-US" dirty="0"/>
          </a:p>
        </p:txBody>
      </p:sp>
      <p:pic>
        <p:nvPicPr>
          <p:cNvPr id="5" name="Content Placeholder 4" descr="Screenshot 2015-08-17 21.16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67"/>
          <a:stretch>
            <a:fillRect/>
          </a:stretch>
        </p:blipFill>
        <p:spPr>
          <a:xfrm>
            <a:off x="0" y="1605488"/>
            <a:ext cx="9144000" cy="5130116"/>
          </a:xfrm>
        </p:spPr>
      </p:pic>
      <p:sp>
        <p:nvSpPr>
          <p:cNvPr id="7" name="TextBox 6"/>
          <p:cNvSpPr txBox="1"/>
          <p:nvPr/>
        </p:nvSpPr>
        <p:spPr>
          <a:xfrm>
            <a:off x="502357" y="1518829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92" y="4746925"/>
            <a:ext cx="70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1791" y="3597375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089" y="1518829"/>
            <a:ext cx="182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8268" y="1518829"/>
            <a:ext cx="21702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Image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1791" y="2971663"/>
            <a:ext cx="7535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8" y="2998049"/>
            <a:ext cx="671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9136" y="3592278"/>
            <a:ext cx="739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22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7605" y="2955620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05112" y="3047768"/>
            <a:ext cx="57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riangle(7, “solid”, “green”)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05112" y="3620500"/>
            <a:ext cx="4938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riangle(22,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“solid”, “green”)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5976" y="3035724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3465689" y="2356324"/>
            <a:ext cx="1405467" cy="691444"/>
          </a:xfrm>
          <a:prstGeom prst="wedgeEllipseCallout">
            <a:avLst>
              <a:gd name="adj1" fmla="val -81073"/>
              <a:gd name="adj2" fmla="val 5229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3502378" y="2356324"/>
            <a:ext cx="1405467" cy="691444"/>
          </a:xfrm>
          <a:prstGeom prst="wedgeEllipseCallout">
            <a:avLst>
              <a:gd name="adj1" fmla="val 98645"/>
              <a:gd name="adj2" fmla="val 50255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size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556" y="4730018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size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1791" y="5455083"/>
            <a:ext cx="66604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riangle(size, </a:t>
            </a:r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“solid”, “green”)</a:t>
            </a:r>
          </a:p>
        </p:txBody>
      </p:sp>
    </p:spTree>
    <p:extLst>
      <p:ext uri="{BB962C8B-B14F-4D97-AF65-F5344CB8AC3E}">
        <p14:creationId xmlns:p14="http://schemas.microsoft.com/office/powerpoint/2010/main" val="40015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9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8-17 22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76"/>
            <a:ext cx="9144000" cy="625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667" y="1001889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511" y="954234"/>
            <a:ext cx="248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Number  String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5445" y="954234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Image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3667" y="1443992"/>
            <a:ext cx="738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Consumes a radius and color, produces an outlined circle of the given color whose radius is twice the given number 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0178" y="3273133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8733" y="3225478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30,  “red”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6788" y="3976753"/>
            <a:ext cx="6688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circle( 30 * 2, “outline”, “red”)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0178" y="4757622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1133" y="4757622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7, “purple”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4455" y="5516800"/>
            <a:ext cx="565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circle( 7 * 2, “outline”, “purple”)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88733" y="3104444"/>
            <a:ext cx="496711" cy="139700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88733" y="4653844"/>
            <a:ext cx="496711" cy="139700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3766959" y="2908161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452533" y="3598637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3766959" y="4476107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564715" y="5207628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Callout 19"/>
          <p:cNvSpPr/>
          <p:nvPr/>
        </p:nvSpPr>
        <p:spPr>
          <a:xfrm>
            <a:off x="143933" y="3962400"/>
            <a:ext cx="1512445" cy="691444"/>
          </a:xfrm>
          <a:prstGeom prst="wedgeEllipseCallout">
            <a:avLst>
              <a:gd name="adj1" fmla="val 148846"/>
              <a:gd name="adj2" fmla="val -7627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106977" y="3962400"/>
            <a:ext cx="1549401" cy="691444"/>
          </a:xfrm>
          <a:prstGeom prst="wedgeEllipseCallout">
            <a:avLst>
              <a:gd name="adj1" fmla="val 128561"/>
              <a:gd name="adj2" fmla="val 130903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FFFFFF"/>
                </a:solidFill>
              </a:rPr>
              <a:t>radius</a:t>
            </a:r>
            <a:endParaRPr lang="en-US" sz="2700" b="1" dirty="0">
              <a:solidFill>
                <a:srgbClr val="FFFFFF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135845"/>
              <a:gd name="adj2" fmla="val 29846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150417"/>
              <a:gd name="adj2" fmla="val 246173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67539"/>
              <a:gd name="adj2" fmla="val 335968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000000"/>
                </a:solidFill>
              </a:rPr>
              <a:t>color</a:t>
            </a:r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7444" y="886999"/>
            <a:ext cx="8212667" cy="1412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1" animBg="1"/>
      <p:bldP spid="21" grpId="1" animBg="1"/>
      <p:bldP spid="22" grpId="1" animBg="1"/>
      <p:bldP spid="24" grpId="1" animBg="1"/>
      <p:bldP spid="25" grpId="1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Parachute Jumper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What </a:t>
            </a:r>
            <a:r>
              <a:rPr lang="en-US" dirty="0" err="1" smtClean="0">
                <a:latin typeface="Trebuchet MS"/>
                <a:cs typeface="Trebuchet MS"/>
              </a:rPr>
              <a:t>datatype</a:t>
            </a:r>
            <a:r>
              <a:rPr lang="en-US" dirty="0" smtClean="0">
                <a:latin typeface="Trebuchet MS"/>
                <a:cs typeface="Trebuchet MS"/>
              </a:rPr>
              <a:t> should my range be?</a:t>
            </a:r>
          </a:p>
          <a:p>
            <a:pPr marL="400050" lvl="1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Number? 	String? 	Image? 	Boolean?</a:t>
            </a: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endParaRPr lang="en-US" dirty="0">
              <a:latin typeface="Trebuchet MS"/>
              <a:cs typeface="Trebuchet MS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Introducing </a:t>
            </a:r>
            <a:r>
              <a:rPr lang="en-US" dirty="0" err="1" smtClean="0">
                <a:latin typeface="Trebuchet MS"/>
                <a:cs typeface="Trebuchet MS"/>
              </a:rPr>
              <a:t>Coords</a:t>
            </a:r>
            <a:r>
              <a:rPr lang="en-US" dirty="0" smtClean="0">
                <a:latin typeface="Trebuchet MS"/>
                <a:cs typeface="Trebuchet MS"/>
              </a:rPr>
              <a:t>…</a:t>
            </a: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Courier"/>
                <a:cs typeface="Courier"/>
              </a:rPr>
              <a:t>#  </a:t>
            </a:r>
            <a:r>
              <a:rPr lang="en-US" dirty="0" err="1" smtClean="0">
                <a:latin typeface="Courier"/>
                <a:cs typeface="Courier"/>
              </a:rPr>
              <a:t>coord</a:t>
            </a:r>
            <a:r>
              <a:rPr lang="en-US" dirty="0" smtClean="0">
                <a:latin typeface="Courier"/>
                <a:cs typeface="Courier"/>
              </a:rPr>
              <a:t>  :  Number </a:t>
            </a:r>
            <a:r>
              <a:rPr lang="en-US" dirty="0">
                <a:latin typeface="Courier"/>
                <a:cs typeface="Courier"/>
              </a:rPr>
              <a:t>Number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  <a:sym typeface="Wingdings" charset="0"/>
              </a:rPr>
              <a:t>  </a:t>
            </a:r>
            <a:r>
              <a:rPr lang="en-US" dirty="0" err="1" smtClean="0">
                <a:latin typeface="Courier"/>
                <a:cs typeface="Courier"/>
                <a:sym typeface="Wingdings" charset="0"/>
              </a:rPr>
              <a:t>Coord</a:t>
            </a:r>
            <a:endParaRPr lang="en-US" dirty="0" smtClean="0">
              <a:latin typeface="Courier"/>
              <a:cs typeface="Courier"/>
              <a:sym typeface="Wingdings" charset="0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err="1" smtClean="0">
                <a:latin typeface="Trebuchet MS"/>
                <a:cs typeface="Trebuchet MS"/>
              </a:rPr>
              <a:t>Coords</a:t>
            </a:r>
            <a:r>
              <a:rPr lang="en-US" dirty="0" smtClean="0">
                <a:latin typeface="Trebuchet MS"/>
                <a:cs typeface="Trebuchet MS"/>
              </a:rPr>
              <a:t> are just another value…</a:t>
            </a:r>
            <a:endParaRPr lang="en-US" dirty="0">
              <a:latin typeface="Trebuchet MS"/>
              <a:cs typeface="Trebuchet MS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endParaRPr lang="en-US" dirty="0">
              <a:latin typeface="Courier"/>
              <a:cs typeface="Courier"/>
              <a:sym typeface="Wingdings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47889" y="2539999"/>
            <a:ext cx="742244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2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shot 2015-08-17 22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76"/>
            <a:ext cx="9144000" cy="6251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7667" y="1002776"/>
            <a:ext cx="146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fall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246" y="4753509"/>
            <a:ext cx="82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fall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9246" y="3288484"/>
            <a:ext cx="82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fall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4090" y="924343"/>
            <a:ext cx="146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0536" y="1538408"/>
            <a:ext cx="7761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Given an x and y, produces a </a:t>
            </a:r>
            <a:r>
              <a:rPr lang="en-US" sz="2200" b="1" dirty="0" err="1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2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oord</a:t>
            </a:r>
            <a:r>
              <a:rPr lang="en-US" sz="22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with x + 5 and y - 5</a:t>
            </a:r>
            <a:endParaRPr lang="en-US" sz="22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3333" y="890184"/>
            <a:ext cx="341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Number Number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5376" y="3286257"/>
            <a:ext cx="14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33,   70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0978" y="3902549"/>
            <a:ext cx="510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(33 + 5, 70 – 5)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8133" y="4753509"/>
            <a:ext cx="158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8,     20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2933" y="5423727"/>
            <a:ext cx="510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(8 + 5, 20 – 5)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5376" y="3286257"/>
            <a:ext cx="533402" cy="124341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08675" y="4802022"/>
            <a:ext cx="533402" cy="124341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0066535">
            <a:off x="4320820" y="3178660"/>
            <a:ext cx="533402" cy="1243410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0879608">
            <a:off x="4072467" y="4682067"/>
            <a:ext cx="533402" cy="1243410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7444" y="954234"/>
            <a:ext cx="8212667" cy="1412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Callout 22"/>
          <p:cNvSpPr/>
          <p:nvPr/>
        </p:nvSpPr>
        <p:spPr>
          <a:xfrm>
            <a:off x="437444" y="3902549"/>
            <a:ext cx="1298223" cy="737638"/>
          </a:xfrm>
          <a:prstGeom prst="wedgeEllipseCallout">
            <a:avLst>
              <a:gd name="adj1" fmla="val 171558"/>
              <a:gd name="adj2" fmla="val -58020"/>
            </a:avLst>
          </a:prstGeom>
          <a:solidFill>
            <a:srgbClr val="660066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437444" y="3902549"/>
            <a:ext cx="1298223" cy="737638"/>
          </a:xfrm>
          <a:prstGeom prst="wedgeEllipseCallout">
            <a:avLst>
              <a:gd name="adj1" fmla="val 141123"/>
              <a:gd name="adj2" fmla="val 117977"/>
            </a:avLst>
          </a:prstGeom>
          <a:solidFill>
            <a:srgbClr val="660066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lang="en-US" sz="4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6121399" y="2919665"/>
            <a:ext cx="1298223" cy="737638"/>
          </a:xfrm>
          <a:prstGeom prst="wedgeEllipseCallout">
            <a:avLst>
              <a:gd name="adj1" fmla="val -166486"/>
              <a:gd name="adj2" fmla="val 194497"/>
            </a:avLst>
          </a:prstGeom>
          <a:solidFill>
            <a:srgbClr val="00BF00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6107288" y="2919665"/>
            <a:ext cx="1298223" cy="737638"/>
          </a:xfrm>
          <a:prstGeom prst="wedgeEllipseCallout">
            <a:avLst>
              <a:gd name="adj1" fmla="val -148007"/>
              <a:gd name="adj2" fmla="val 8935"/>
            </a:avLst>
          </a:prstGeom>
          <a:solidFill>
            <a:srgbClr val="00BF00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1400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15-08-17 23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8" y="0"/>
            <a:ext cx="731393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4689" y="46178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odel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4689" y="765467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hp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  :: Number,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4689" y="106462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ims   :: Number,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4689" y="1333701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color 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4689" y="1666079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price  :: Number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5200" y="2848590"/>
            <a:ext cx="513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car(“M5”, 480, 28, “black”, 50000)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5200" y="3415533"/>
            <a:ext cx="513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car(“</a:t>
            </a:r>
            <a:r>
              <a:rPr lang="en-US" sz="20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Prius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”, 160, </a:t>
            </a:r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1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8, “blue”, 20000)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7089" y="4643180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car1.model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7089" y="5093020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car1.hp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7089" y="5520024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car1.rims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7089" y="5922635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car1.color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7089" y="6322745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car1.price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9295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6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to 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364" y="4101352"/>
            <a:ext cx="4020671" cy="2756647"/>
          </a:xfrm>
        </p:spPr>
        <p:txBody>
          <a:bodyPr/>
          <a:lstStyle/>
          <a:p>
            <a:r>
              <a:rPr lang="en-US" dirty="0" smtClean="0"/>
              <a:t>K-12</a:t>
            </a:r>
          </a:p>
          <a:p>
            <a:pPr lvl="1"/>
            <a:r>
              <a:rPr lang="en-US" dirty="0" smtClean="0"/>
              <a:t>Little CS engagement Weak Algebra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82" r="3265"/>
          <a:stretch/>
        </p:blipFill>
        <p:spPr>
          <a:xfrm>
            <a:off x="-13447" y="1984466"/>
            <a:ext cx="9157447" cy="1983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250" y="1821922"/>
            <a:ext cx="400038" cy="4000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99294" y="1009402"/>
            <a:ext cx="1344706" cy="666895"/>
            <a:chOff x="7421155" y="993868"/>
            <a:chExt cx="1681080" cy="833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9776" y="1055126"/>
              <a:ext cx="772459" cy="772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2987" y="993868"/>
              <a:ext cx="612308" cy="61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155" y="1326402"/>
              <a:ext cx="466818" cy="466818"/>
            </a:xfrm>
            <a:prstGeom prst="rect">
              <a:avLst/>
            </a:prstGeom>
          </p:spPr>
        </p:pic>
      </p:grp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914900" y="4101351"/>
            <a:ext cx="4020671" cy="275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8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4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charset="0"/>
              <a:buChar char="§"/>
              <a:defRPr sz="16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College/AP/Industry</a:t>
            </a:r>
          </a:p>
          <a:p>
            <a:pPr lvl="1" defTabSz="914400"/>
            <a:r>
              <a:rPr lang="en-US" dirty="0" smtClean="0"/>
              <a:t>C-like syntax</a:t>
            </a:r>
          </a:p>
          <a:p>
            <a:pPr lvl="1" defTabSz="914400"/>
            <a:r>
              <a:rPr lang="en-US" sz="2000" i="1" dirty="0" smtClean="0"/>
              <a:t>Programming</a:t>
            </a:r>
            <a:r>
              <a:rPr lang="en-US" sz="2000" dirty="0" smtClean="0"/>
              <a:t>, not hacking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4" y="1256544"/>
            <a:ext cx="419753" cy="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06128 0.0032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 new </a:t>
            </a:r>
            <a:r>
              <a:rPr lang="en-US" dirty="0" err="1" smtClean="0"/>
              <a:t>Pyret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Write the data definition for Party</a:t>
            </a:r>
          </a:p>
          <a:p>
            <a:r>
              <a:rPr lang="en-US" dirty="0" smtClean="0"/>
              <a:t>Define a new structure of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5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5-08-17 22.49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7667" y="40475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aint-job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0845" y="38835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  String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4156" y="30944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1456" y="804867"/>
            <a:ext cx="859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Consumes a Car and color, produces a Car painted the given color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0445" y="2038823"/>
            <a:ext cx="1354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aint-job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3399" y="2045800"/>
            <a:ext cx="2144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ar1, “purple”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5646" y="2463490"/>
            <a:ext cx="68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ar(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73399" y="2451668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ar1.model,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3399" y="2758292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ar1.hp,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3399" y="3079535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ar1.rims,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6466" y="3479645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“purple”,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3399" y="3848668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ar1.price)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3399" y="4755289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car2.model,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3399" y="5107744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ar2.hp,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6466" y="544528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car2.rims,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56466" y="6152716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ar2.price)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8733" y="4248778"/>
            <a:ext cx="1354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aint-job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6466" y="4248778"/>
            <a:ext cx="2144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car2, “green”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3399" y="5797742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“green”,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5646" y="4755289"/>
            <a:ext cx="68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ar(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73399" y="1890888"/>
            <a:ext cx="623712" cy="1721555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73399" y="4203958"/>
            <a:ext cx="623712" cy="1721555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6200000">
            <a:off x="3177438" y="3606341"/>
            <a:ext cx="400110" cy="88476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6200000">
            <a:off x="3150630" y="5911723"/>
            <a:ext cx="400110" cy="88476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9875" y="2045800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93067" y="4251487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39722" y="3479645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39722" y="5797742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635000" y="3335646"/>
            <a:ext cx="1185334" cy="616045"/>
          </a:xfrm>
          <a:prstGeom prst="wedgeEllipseCallout">
            <a:avLst>
              <a:gd name="adj1" fmla="val 149405"/>
              <a:gd name="adj2" fmla="val -11158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Callout 39"/>
          <p:cNvSpPr/>
          <p:nvPr/>
        </p:nvSpPr>
        <p:spPr>
          <a:xfrm>
            <a:off x="653345" y="3343958"/>
            <a:ext cx="1185334" cy="616045"/>
          </a:xfrm>
          <a:prstGeom prst="wedgeEllipseCallout">
            <a:avLst>
              <a:gd name="adj1" fmla="val 155358"/>
              <a:gd name="adj2" fmla="val 167867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</a:t>
            </a:r>
            <a:r>
              <a:rPr lang="en-US" sz="2400" b="1" dirty="0" smtClean="0">
                <a:solidFill>
                  <a:srgbClr val="FFFFFF"/>
                </a:solidFill>
              </a:rPr>
              <a:t>-car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41" name="Oval Callout 40"/>
          <p:cNvSpPr/>
          <p:nvPr/>
        </p:nvSpPr>
        <p:spPr>
          <a:xfrm>
            <a:off x="6691489" y="2130910"/>
            <a:ext cx="1185334" cy="616045"/>
          </a:xfrm>
          <a:prstGeom prst="wedgeEllipseCallout">
            <a:avLst>
              <a:gd name="adj1" fmla="val -186309"/>
              <a:gd name="adj2" fmla="val -22252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Callout 41"/>
          <p:cNvSpPr/>
          <p:nvPr/>
        </p:nvSpPr>
        <p:spPr>
          <a:xfrm>
            <a:off x="6691489" y="2155467"/>
            <a:ext cx="1185334" cy="616045"/>
          </a:xfrm>
          <a:prstGeom prst="wedgeEllipseCallout">
            <a:avLst>
              <a:gd name="adj1" fmla="val -219642"/>
              <a:gd name="adj2" fmla="val 264073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color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5000" y="247836"/>
            <a:ext cx="8212667" cy="12056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15-08-17 22.25.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7" r="16"/>
          <a:stretch/>
        </p:blipFill>
        <p:spPr>
          <a:xfrm>
            <a:off x="748184" y="183445"/>
            <a:ext cx="7619706" cy="6392157"/>
          </a:xfrm>
        </p:spPr>
      </p:pic>
      <p:sp>
        <p:nvSpPr>
          <p:cNvPr id="6" name="TextBox 5"/>
          <p:cNvSpPr txBox="1"/>
          <p:nvPr/>
        </p:nvSpPr>
        <p:spPr>
          <a:xfrm>
            <a:off x="3567289" y="81312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ocation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7289" y="1048686"/>
            <a:ext cx="296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theme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888" y="1396410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guests :: Number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7898" y="2859501"/>
            <a:ext cx="544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arty(“Startup Institute”, “Bootstrap”, 16)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898" y="3548123"/>
            <a:ext cx="544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arty(“My house”, “Birthday”, 200)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6532" y="5026377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party1.location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6532" y="5488042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party1.theme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6532" y="5931721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party1.guests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960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Make 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SLIDE:</a:t>
            </a:r>
            <a:r>
              <a:rPr lang="en-US" dirty="0"/>
              <a:t> </a:t>
            </a:r>
            <a:r>
              <a:rPr lang="en-US" dirty="0"/>
              <a:t>Steps to make a game- outline for the progress of a game throughout the workshop so teachers know the general progression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6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18 09.11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2" y="0"/>
            <a:ext cx="7986889" cy="6858000"/>
          </a:xfrm>
          <a:prstGeom prst="rect">
            <a:avLst/>
          </a:prstGeom>
        </p:spPr>
      </p:pic>
      <p:pic>
        <p:nvPicPr>
          <p:cNvPr id="5" name="Picture 4" descr="Screenshot 2015-08-18 14.0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4" y="1"/>
            <a:ext cx="3556000" cy="2134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3444" y="2750445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Desert road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1953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8-18 09.1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78" y="127000"/>
            <a:ext cx="603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6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BS:2 Blank Game template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Using Pages 17 and 18, define your World structure and two example Worlds (try START and NEXT!)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Take 10 minutes to find game images and use </a:t>
            </a:r>
            <a:r>
              <a:rPr lang="en-US" i="1" dirty="0" smtClean="0"/>
              <a:t>image-</a:t>
            </a:r>
            <a:r>
              <a:rPr lang="en-US" i="1" dirty="0" err="1" smtClean="0"/>
              <a:t>url</a:t>
            </a:r>
            <a:r>
              <a:rPr lang="en-US" dirty="0" smtClean="0"/>
              <a:t> to put them in the GRAPHICS section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9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draw-world: page 20</a:t>
            </a:r>
          </a:p>
          <a:p>
            <a:endParaRPr lang="en-US" dirty="0"/>
          </a:p>
          <a:p>
            <a:r>
              <a:rPr lang="en-US" dirty="0" smtClean="0"/>
              <a:t>update-world: page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914900" y="4101351"/>
            <a:ext cx="4020671" cy="275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8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4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charset="0"/>
              <a:buChar char="§"/>
              <a:defRPr sz="16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College/AP/Industry</a:t>
            </a:r>
          </a:p>
          <a:p>
            <a:pPr lvl="1" defTabSz="914400"/>
            <a:r>
              <a:rPr lang="en-US" dirty="0" smtClean="0"/>
              <a:t>C-like syntax</a:t>
            </a:r>
          </a:p>
          <a:p>
            <a:pPr lvl="1" defTabSz="914400"/>
            <a:r>
              <a:rPr lang="en-US" sz="2000" i="1" dirty="0" smtClean="0"/>
              <a:t>Programming</a:t>
            </a:r>
            <a:r>
              <a:rPr lang="en-US" sz="2000" dirty="0" smtClean="0"/>
              <a:t>, not hacking</a:t>
            </a:r>
          </a:p>
          <a:p>
            <a:pPr lvl="1" defTabSz="914400"/>
            <a:endParaRPr lang="en-US" sz="2000" dirty="0"/>
          </a:p>
          <a:p>
            <a:pPr defTabSz="914400"/>
            <a:r>
              <a:rPr lang="en-US" dirty="0" smtClean="0"/>
              <a:t>“Who will teach these classes?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to 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364" y="4101352"/>
            <a:ext cx="4020671" cy="2756647"/>
          </a:xfrm>
        </p:spPr>
        <p:txBody>
          <a:bodyPr/>
          <a:lstStyle/>
          <a:p>
            <a:r>
              <a:rPr lang="en-US" dirty="0" smtClean="0"/>
              <a:t>K-12</a:t>
            </a:r>
          </a:p>
          <a:p>
            <a:pPr lvl="1"/>
            <a:r>
              <a:rPr lang="en-US" dirty="0" smtClean="0"/>
              <a:t>Engaged students</a:t>
            </a:r>
          </a:p>
          <a:p>
            <a:pPr lvl="1"/>
            <a:r>
              <a:rPr lang="en-US" dirty="0" smtClean="0"/>
              <a:t>Bootstrap:1</a:t>
            </a:r>
          </a:p>
          <a:p>
            <a:pPr lvl="1"/>
            <a:endParaRPr lang="en-US" dirty="0"/>
          </a:p>
          <a:p>
            <a:r>
              <a:rPr lang="en-US" dirty="0" smtClean="0"/>
              <a:t>“What’s next?”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82" r="3265"/>
          <a:stretch/>
        </p:blipFill>
        <p:spPr>
          <a:xfrm>
            <a:off x="-13447" y="1984466"/>
            <a:ext cx="9157447" cy="1983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1" y="1831328"/>
            <a:ext cx="400038" cy="4000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99294" y="1009402"/>
            <a:ext cx="1344706" cy="666895"/>
            <a:chOff x="7421155" y="993868"/>
            <a:chExt cx="1681080" cy="833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9776" y="1055126"/>
              <a:ext cx="772459" cy="772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2987" y="993868"/>
              <a:ext cx="612308" cy="61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1155" y="1326402"/>
              <a:ext cx="466818" cy="46681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64" y="1256544"/>
            <a:ext cx="419753" cy="419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2795074"/>
            <a:ext cx="3957117" cy="37113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200400" y="1984466"/>
            <a:ext cx="2796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16233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1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Luigi’s Pizza</a:t>
            </a:r>
            <a:endParaRPr lang="en-US" dirty="0"/>
          </a:p>
        </p:txBody>
      </p:sp>
      <p:sp>
        <p:nvSpPr>
          <p:cNvPr id="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does </a:t>
            </a:r>
            <a:r>
              <a:rPr lang="en-US" dirty="0" smtClean="0">
                <a:latin typeface="Courier" charset="0"/>
                <a:ea typeface="ＭＳ Ｐゴシック" charset="0"/>
              </a:rPr>
              <a:t>cost(“</a:t>
            </a:r>
            <a:r>
              <a:rPr lang="en-US" dirty="0">
                <a:latin typeface="Courier" charset="0"/>
                <a:ea typeface="ＭＳ Ｐゴシック" charset="0"/>
              </a:rPr>
              <a:t>cheese”) </a:t>
            </a:r>
            <a:r>
              <a:rPr lang="en-US" dirty="0">
                <a:latin typeface="Helvetica" charset="0"/>
                <a:ea typeface="ＭＳ Ｐゴシック" charset="0"/>
              </a:rPr>
              <a:t>evaluate to?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will happen for </a:t>
            </a:r>
            <a:r>
              <a:rPr lang="en-US" dirty="0" smtClean="0">
                <a:latin typeface="Courier" charset="0"/>
                <a:ea typeface="ＭＳ Ｐゴシック" charset="0"/>
              </a:rPr>
              <a:t>cost(“</a:t>
            </a:r>
            <a:r>
              <a:rPr lang="en-US" dirty="0">
                <a:latin typeface="Courier" charset="0"/>
                <a:ea typeface="ＭＳ Ｐゴシック" charset="0"/>
              </a:rPr>
              <a:t>onion”)</a:t>
            </a:r>
            <a:r>
              <a:rPr lang="en-US" dirty="0">
                <a:latin typeface="Helvetica" charset="0"/>
                <a:ea typeface="ＭＳ Ｐゴシック" charset="0"/>
              </a:rPr>
              <a:t>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is this function doing?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Add “mushroom” to the menu, for $11.99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Change the code to add your favorite topping!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Change the code to charge customers $1000.00 for anything not on the menu</a:t>
            </a:r>
          </a:p>
        </p:txBody>
      </p:sp>
    </p:spTree>
    <p:extLst>
      <p:ext uri="{BB962C8B-B14F-4D97-AF65-F5344CB8AC3E}">
        <p14:creationId xmlns:p14="http://schemas.microsoft.com/office/powerpoint/2010/main" val="417530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Keypress</a:t>
            </a:r>
            <a:r>
              <a:rPr lang="en-US" dirty="0" smtClean="0"/>
              <a:t>: Ninja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32052"/>
            <a:ext cx="8686800" cy="452596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the Ninja World 3 file</a:t>
            </a:r>
          </a:p>
          <a:p>
            <a:endParaRPr lang="en-US" dirty="0"/>
          </a:p>
          <a:p>
            <a:r>
              <a:rPr lang="en-US" dirty="0" smtClean="0"/>
              <a:t>Can you make Ninja Cat move down as well?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you make Ninja Cat move left and right?</a:t>
            </a:r>
          </a:p>
          <a:p>
            <a:endParaRPr lang="en-US" dirty="0"/>
          </a:p>
          <a:p>
            <a:r>
              <a:rPr lang="en-US" dirty="0"/>
              <a:t>Turn to page 22: What keys control your game?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Keypress</a:t>
            </a:r>
            <a:r>
              <a:rPr lang="en-US" dirty="0" smtClean="0"/>
              <a:t>: 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event-handler! </a:t>
            </a:r>
          </a:p>
          <a:p>
            <a:pPr lvl="1"/>
            <a:r>
              <a:rPr lang="en-US" dirty="0" smtClean="0"/>
              <a:t>on-key(</a:t>
            </a:r>
            <a:r>
              <a:rPr lang="en-US" dirty="0" err="1" smtClean="0"/>
              <a:t>keypress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Warping</a:t>
            </a:r>
          </a:p>
          <a:p>
            <a:pPr lvl="1"/>
            <a:r>
              <a:rPr lang="en-US" dirty="0" smtClean="0"/>
              <a:t>Boundary detection</a:t>
            </a:r>
          </a:p>
          <a:p>
            <a:pPr lvl="1"/>
            <a:r>
              <a:rPr lang="en-US" dirty="0" smtClean="0"/>
              <a:t>Wrapping</a:t>
            </a:r>
          </a:p>
          <a:p>
            <a:pPr lvl="1"/>
            <a:r>
              <a:rPr lang="en-US" dirty="0" smtClean="0"/>
              <a:t>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7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Asking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Strong-password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Trebuchet MS"/>
                <a:cs typeface="Trebuchet MS"/>
              </a:rPr>
              <a:t>#  &gt;  :  Number Number </a:t>
            </a:r>
            <a:r>
              <a:rPr lang="en-US" dirty="0" smtClean="0"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b="1" dirty="0" smtClean="0">
                <a:latin typeface="Trebuchet MS"/>
                <a:cs typeface="Trebuchet MS"/>
                <a:sym typeface="Wingdings" charset="0"/>
              </a:rPr>
              <a:t>Boolean</a:t>
            </a:r>
          </a:p>
          <a:p>
            <a:pPr marL="0" indent="0">
              <a:buNone/>
            </a:pPr>
            <a:r>
              <a:rPr lang="en-US" b="1" dirty="0">
                <a:latin typeface="Trebuchet MS"/>
                <a:cs typeface="Trebuchet MS"/>
              </a:rPr>
              <a:t>#  </a:t>
            </a:r>
            <a:r>
              <a:rPr lang="en-US" b="1" dirty="0" smtClean="0">
                <a:latin typeface="Trebuchet MS"/>
                <a:cs typeface="Trebuchet MS"/>
              </a:rPr>
              <a:t>&lt;  </a:t>
            </a:r>
            <a:r>
              <a:rPr lang="en-US" b="1" dirty="0">
                <a:latin typeface="Trebuchet MS"/>
                <a:cs typeface="Trebuchet MS"/>
              </a:rPr>
              <a:t>:  Number Number </a:t>
            </a:r>
            <a:r>
              <a:rPr lang="en-US" dirty="0"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b="1" dirty="0">
                <a:latin typeface="Trebuchet MS"/>
                <a:cs typeface="Trebuchet MS"/>
                <a:sym typeface="Wingdings" charset="0"/>
              </a:rPr>
              <a:t>Boolean</a:t>
            </a:r>
            <a:endParaRPr lang="en-US" b="1" dirty="0"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US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250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functions</a:t>
            </a:r>
            <a:endParaRPr lang="en-US" dirty="0"/>
          </a:p>
        </p:txBody>
      </p:sp>
      <p:pic>
        <p:nvPicPr>
          <p:cNvPr id="4" name="Content Placeholder 3" descr="Screenshot 2015-08-18 16.01.0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34" b="-55134"/>
          <a:stretch/>
        </p:blipFill>
        <p:spPr>
          <a:xfrm>
            <a:off x="304800" y="347618"/>
            <a:ext cx="8686800" cy="6338841"/>
          </a:xfrm>
        </p:spPr>
      </p:pic>
      <p:sp>
        <p:nvSpPr>
          <p:cNvPr id="5" name="TextBox 4"/>
          <p:cNvSpPr txBox="1"/>
          <p:nvPr/>
        </p:nvSpPr>
        <p:spPr>
          <a:xfrm>
            <a:off x="408751" y="2525671"/>
            <a:ext cx="289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s-off-right(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w.dogX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8534" y="2521754"/>
            <a:ext cx="374534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0, 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w.coinX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- 5, 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w.catX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w.catY</a:t>
            </a:r>
            <a:endParaRPr lang="en-US" sz="2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696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0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33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 sz="2800" dirty="0" err="1">
                <a:latin typeface="Helvetica" charset="0"/>
                <a:ea typeface="ＭＳ Ｐゴシック" charset="0"/>
              </a:rPr>
              <a:t>Facebook.com</a:t>
            </a:r>
            <a:r>
              <a:rPr lang="en-US" sz="2800" dirty="0">
                <a:latin typeface="Helvetica" charset="0"/>
                <a:ea typeface="ＭＳ Ｐゴシック" charset="0"/>
              </a:rPr>
              <a:t>/</a:t>
            </a:r>
            <a:r>
              <a:rPr lang="en-US" sz="2800" dirty="0" err="1">
                <a:latin typeface="Helvetica" charset="0"/>
                <a:ea typeface="ＭＳ Ｐゴシック" charset="0"/>
              </a:rPr>
              <a:t>BootstrapWorld</a:t>
            </a: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 sz="2800" dirty="0">
                <a:latin typeface="Helvetica" charset="0"/>
                <a:ea typeface="ＭＳ Ｐゴシック" charset="0"/>
              </a:rPr>
              <a:t>@</a:t>
            </a:r>
            <a:r>
              <a:rPr lang="en-US" sz="2800" dirty="0" err="1">
                <a:latin typeface="Helvetica" charset="0"/>
                <a:ea typeface="ＭＳ Ｐゴシック" charset="0"/>
              </a:rPr>
              <a:t>Bootstrapworld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dirty="0">
              <a:latin typeface="Helvetica" charset="0"/>
              <a:ea typeface="ＭＳ Ｐゴシック" charset="0"/>
            </a:endParaRPr>
          </a:p>
        </p:txBody>
      </p:sp>
      <p:pic>
        <p:nvPicPr>
          <p:cNvPr id="67587" name="Picture 3" descr="f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28021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twi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22425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35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7576"/>
            <a:ext cx="8686800" cy="712694"/>
          </a:xfrm>
        </p:spPr>
        <p:txBody>
          <a:bodyPr/>
          <a:lstStyle/>
          <a:p>
            <a:r>
              <a:rPr lang="en-US" dirty="0" smtClean="0"/>
              <a:t>It was never about the </a:t>
            </a:r>
            <a:r>
              <a:rPr lang="en-US" i="1" dirty="0" smtClean="0"/>
              <a:t>language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241166"/>
              </p:ext>
            </p:extLst>
          </p:nvPr>
        </p:nvGraphicFramePr>
        <p:xfrm>
          <a:off x="6021933" y="1669799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b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High Ceiling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Mainstream syntax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Popular</a:t>
                      </a: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High Floor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Not algebraic!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Limited bridge </a:t>
                      </a:r>
                      <a:r>
                        <a:rPr lang="en-US" b="1" i="1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from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other languages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python-logo-master-v3-TM-flattened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42" y="1354938"/>
            <a:ext cx="2776982" cy="83684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5935"/>
              </p:ext>
            </p:extLst>
          </p:nvPr>
        </p:nvGraphicFramePr>
        <p:xfrm>
          <a:off x="249990" y="1669800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 Floor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Circles of Evaluation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Algebraic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behavior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Great pedagogy</a:t>
                      </a:r>
                      <a:endParaRPr lang="en-US" b="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 ceiling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“Weird” syntax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Limited bridge </a:t>
                      </a:r>
                      <a:r>
                        <a:rPr lang="en-US" b="1" i="1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to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other languages</a:t>
                      </a:r>
                      <a:endParaRPr lang="en-US" b="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3" y="1454367"/>
            <a:ext cx="2070100" cy="5842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19773"/>
              </p:ext>
            </p:extLst>
          </p:nvPr>
        </p:nvGraphicFramePr>
        <p:xfrm>
          <a:off x="3131854" y="1669798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charset="0"/>
                        <a:buNone/>
                      </a:pP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charset="0"/>
                        <a:buNone/>
                      </a:pPr>
                      <a:endParaRPr lang="en-US" b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pyret-ban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47" y="1322495"/>
            <a:ext cx="2305594" cy="74839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Rectangle 20"/>
          <p:cNvSpPr/>
          <p:nvPr/>
        </p:nvSpPr>
        <p:spPr>
          <a:xfrm>
            <a:off x="550721" y="2888097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Algebraic </a:t>
            </a: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behavior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5590" y="3915019"/>
            <a:ext cx="2904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No Circles of Evaluation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New Syntax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600" y="3310212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Great pedagogy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2428" y="2498811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Mainstream syntax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10393" y="2087465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High Ceiling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36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64 -0.11759 " pathEditMode="relative" ptsTypes="AA">
                                      <p:cBhvr>
                                        <p:cTn id="30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32309 -0.124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28281 0.1060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32066 0.1127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11" grpId="0" build="allAtOnce"/>
      <p:bldP spid="15" grpId="0" build="allAtOnce"/>
      <p:bldP spid="1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556812" cy="4525962"/>
          </a:xfrm>
        </p:spPr>
        <p:txBody>
          <a:bodyPr/>
          <a:lstStyle/>
          <a:p>
            <a:r>
              <a:rPr lang="en-US" dirty="0" smtClean="0"/>
              <a:t>Introduce you to </a:t>
            </a:r>
            <a:r>
              <a:rPr lang="en-US" dirty="0" err="1" smtClean="0"/>
              <a:t>Pyret</a:t>
            </a:r>
            <a:endParaRPr lang="en-US" dirty="0" smtClean="0"/>
          </a:p>
          <a:p>
            <a:r>
              <a:rPr lang="en-US" dirty="0" smtClean="0"/>
              <a:t>Demonstrate Bootstrap:1 pedagogy applied to higher level computer science</a:t>
            </a:r>
          </a:p>
          <a:p>
            <a:r>
              <a:rPr lang="en-US" dirty="0" smtClean="0"/>
              <a:t>Build sophisticated programs</a:t>
            </a:r>
          </a:p>
          <a:p>
            <a:r>
              <a:rPr lang="en-US" dirty="0" smtClean="0"/>
              <a:t>Talk to other teachers</a:t>
            </a:r>
          </a:p>
          <a:p>
            <a:r>
              <a:rPr lang="en-US" dirty="0" smtClean="0"/>
              <a:t>Get your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556812" cy="45259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Radically diverse group of teachers!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Switching between “teacher” and “facilitator” roles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The curriculum assumes BS:1, but not everyone here has </a:t>
            </a:r>
            <a:r>
              <a:rPr lang="en-US" i="1" dirty="0" smtClean="0"/>
              <a:t>seen </a:t>
            </a:r>
            <a:r>
              <a:rPr lang="en-US" dirty="0" smtClean="0"/>
              <a:t>BS:1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We’ve never done it before!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7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7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learned in BS:1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ode.pyret.org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www.BootstrapWorld.org</a:t>
            </a:r>
            <a:r>
              <a:rPr lang="en-US" b="1" u="sng" dirty="0" smtClean="0"/>
              <a:t>/preview/materials/fall2015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Open the Review file </a:t>
            </a:r>
            <a:endParaRPr lang="en-US" dirty="0"/>
          </a:p>
          <a:p>
            <a:r>
              <a:rPr lang="en-US" dirty="0" smtClean="0"/>
              <a:t>Introducing CPO…</a:t>
            </a:r>
          </a:p>
          <a:p>
            <a:r>
              <a:rPr lang="en-US" dirty="0" smtClean="0"/>
              <a:t>Infix notation</a:t>
            </a:r>
          </a:p>
          <a:p>
            <a:r>
              <a:rPr lang="en-US" dirty="0" smtClean="0"/>
              <a:t>Image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5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PD slide talking about operators, don’t use + as first contract example: “We’re graduating from circles of evaluation"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22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ootstrapTheme">
  <a:themeElements>
    <a:clrScheme name="Custom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0F0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2577</TotalTime>
  <Words>1307</Words>
  <Application>Microsoft Macintosh PowerPoint</Application>
  <PresentationFormat>On-screen Show (4:3)</PresentationFormat>
  <Paragraphs>270</Paragraphs>
  <Slides>39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BootstrapTheme</vt:lpstr>
      <vt:lpstr>Bootstrap:2</vt:lpstr>
      <vt:lpstr>Bridging to CS</vt:lpstr>
      <vt:lpstr>Bridging to CS</vt:lpstr>
      <vt:lpstr>It was never about the language</vt:lpstr>
      <vt:lpstr>Goals for this workshop</vt:lpstr>
      <vt:lpstr>Challenges for this workshop</vt:lpstr>
      <vt:lpstr>Unit 1</vt:lpstr>
      <vt:lpstr>Everything you learned in BS:1</vt:lpstr>
      <vt:lpstr>Operations</vt:lpstr>
      <vt:lpstr>Contracts</vt:lpstr>
      <vt:lpstr>Contracts</vt:lpstr>
      <vt:lpstr>The Design Recipe</vt:lpstr>
      <vt:lpstr>The Design Recipe</vt:lpstr>
      <vt:lpstr>Unit 2</vt:lpstr>
      <vt:lpstr>PowerPoint Presentation</vt:lpstr>
      <vt:lpstr>Parachute Jumper</vt:lpstr>
      <vt:lpstr>PowerPoint Presentation</vt:lpstr>
      <vt:lpstr>PowerPoint Presentation</vt:lpstr>
      <vt:lpstr>Unit 3</vt:lpstr>
      <vt:lpstr>Data Structures </vt:lpstr>
      <vt:lpstr>PowerPoint Presentation</vt:lpstr>
      <vt:lpstr>PowerPoint Presentation</vt:lpstr>
      <vt:lpstr>Unit 4</vt:lpstr>
      <vt:lpstr>Steps to Make a Game</vt:lpstr>
      <vt:lpstr>PowerPoint Presentation</vt:lpstr>
      <vt:lpstr>PowerPoint Presentation</vt:lpstr>
      <vt:lpstr>Unit 5</vt:lpstr>
      <vt:lpstr>Your Game</vt:lpstr>
      <vt:lpstr>PowerPoint Presentation</vt:lpstr>
      <vt:lpstr>Unit 6</vt:lpstr>
      <vt:lpstr>Luigi’s Pizza</vt:lpstr>
      <vt:lpstr>Keypress: Ninja Cat</vt:lpstr>
      <vt:lpstr>Keypress: Your Game</vt:lpstr>
      <vt:lpstr>Unit 7</vt:lpstr>
      <vt:lpstr>Asking the World</vt:lpstr>
      <vt:lpstr>Helper functions</vt:lpstr>
      <vt:lpstr>Unit 8</vt:lpstr>
      <vt:lpstr>Collision Detection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Bootstrap:2</dc:title>
  <dc:creator>Emma</dc:creator>
  <cp:lastModifiedBy>Emma</cp:lastModifiedBy>
  <cp:revision>106</cp:revision>
  <dcterms:created xsi:type="dcterms:W3CDTF">2015-07-31T17:10:09Z</dcterms:created>
  <dcterms:modified xsi:type="dcterms:W3CDTF">2015-08-25T18:24:41Z</dcterms:modified>
</cp:coreProperties>
</file>